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10" r:id="rId1"/>
  </p:sldMasterIdLst>
  <p:notesMasterIdLst>
    <p:notesMasterId r:id="rId33"/>
  </p:notesMasterIdLst>
  <p:sldIdLst>
    <p:sldId id="264" r:id="rId2"/>
    <p:sldId id="266" r:id="rId3"/>
    <p:sldId id="285" r:id="rId4"/>
    <p:sldId id="267" r:id="rId5"/>
    <p:sldId id="280" r:id="rId6"/>
    <p:sldId id="281" r:id="rId7"/>
    <p:sldId id="282" r:id="rId8"/>
    <p:sldId id="265" r:id="rId9"/>
    <p:sldId id="268" r:id="rId10"/>
    <p:sldId id="287" r:id="rId11"/>
    <p:sldId id="261" r:id="rId12"/>
    <p:sldId id="284" r:id="rId13"/>
    <p:sldId id="256" r:id="rId14"/>
    <p:sldId id="289" r:id="rId15"/>
    <p:sldId id="257" r:id="rId16"/>
    <p:sldId id="258" r:id="rId17"/>
    <p:sldId id="259" r:id="rId18"/>
    <p:sldId id="291" r:id="rId19"/>
    <p:sldId id="260" r:id="rId20"/>
    <p:sldId id="288" r:id="rId21"/>
    <p:sldId id="274" r:id="rId22"/>
    <p:sldId id="270" r:id="rId23"/>
    <p:sldId id="276" r:id="rId24"/>
    <p:sldId id="290" r:id="rId25"/>
    <p:sldId id="271" r:id="rId26"/>
    <p:sldId id="286" r:id="rId27"/>
    <p:sldId id="273" r:id="rId28"/>
    <p:sldId id="278" r:id="rId29"/>
    <p:sldId id="283" r:id="rId30"/>
    <p:sldId id="263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B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4"/>
    <p:restoredTop sz="63066"/>
  </p:normalViewPr>
  <p:slideViewPr>
    <p:cSldViewPr snapToGrid="0" snapToObjects="1">
      <p:cViewPr varScale="1">
        <p:scale>
          <a:sx n="103" d="100"/>
          <a:sy n="103" d="100"/>
        </p:scale>
        <p:origin x="2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hyperlink" Target="https://unsplash.com/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5" Type="http://schemas.openxmlformats.org/officeDocument/2006/relationships/hyperlink" Target="https://unsplash.com/" TargetMode="External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33AE1-6A24-446E-84CD-F195241FACD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E6DB2A0-0127-45AE-AC62-2BF1F111A8DA}">
      <dgm:prSet/>
      <dgm:spPr/>
      <dgm:t>
        <a:bodyPr/>
        <a:lstStyle/>
        <a:p>
          <a:pPr>
            <a:defRPr cap="all"/>
          </a:pPr>
          <a:r>
            <a:rPr lang="en-AU" b="1"/>
            <a:t>Images Source</a:t>
          </a:r>
          <a:endParaRPr lang="en-US"/>
        </a:p>
      </dgm:t>
    </dgm:pt>
    <dgm:pt modelId="{421C3220-9D1D-439D-B519-E7E776FDDA84}" type="parTrans" cxnId="{99363EBE-4113-44AA-BF33-33A865735B26}">
      <dgm:prSet/>
      <dgm:spPr/>
      <dgm:t>
        <a:bodyPr/>
        <a:lstStyle/>
        <a:p>
          <a:endParaRPr lang="en-US"/>
        </a:p>
      </dgm:t>
    </dgm:pt>
    <dgm:pt modelId="{797C559F-33C5-4D18-BBC8-4D0538A81D16}" type="sibTrans" cxnId="{99363EBE-4113-44AA-BF33-33A865735B26}">
      <dgm:prSet/>
      <dgm:spPr/>
      <dgm:t>
        <a:bodyPr/>
        <a:lstStyle/>
        <a:p>
          <a:endParaRPr lang="en-US"/>
        </a:p>
      </dgm:t>
    </dgm:pt>
    <dgm:pt modelId="{284E62E3-8E28-4621-8174-9EF52D145EE5}">
      <dgm:prSet/>
      <dgm:spPr/>
      <dgm:t>
        <a:bodyPr/>
        <a:lstStyle/>
        <a:p>
          <a:pPr>
            <a:defRPr cap="all"/>
          </a:pPr>
          <a:r>
            <a:rPr lang="en-AU" b="1" u="sng">
              <a:hlinkClick xmlns:r="http://schemas.openxmlformats.org/officeDocument/2006/relationships" r:id="rId1"/>
            </a:rPr>
            <a:t>https://unsplash.com/</a:t>
          </a:r>
          <a:endParaRPr lang="en-US"/>
        </a:p>
      </dgm:t>
    </dgm:pt>
    <dgm:pt modelId="{95B34A00-DBA9-46BA-AEB1-AD0743C4EA20}" type="parTrans" cxnId="{0680D2F1-9315-44C9-8107-5EDBFE5A674F}">
      <dgm:prSet/>
      <dgm:spPr/>
      <dgm:t>
        <a:bodyPr/>
        <a:lstStyle/>
        <a:p>
          <a:endParaRPr lang="en-US"/>
        </a:p>
      </dgm:t>
    </dgm:pt>
    <dgm:pt modelId="{2F852F91-807F-466E-A0B0-40B003EA9017}" type="sibTrans" cxnId="{0680D2F1-9315-44C9-8107-5EDBFE5A674F}">
      <dgm:prSet/>
      <dgm:spPr/>
      <dgm:t>
        <a:bodyPr/>
        <a:lstStyle/>
        <a:p>
          <a:endParaRPr lang="en-US"/>
        </a:p>
      </dgm:t>
    </dgm:pt>
    <dgm:pt modelId="{C1F036E8-BA9C-4911-8489-26DF7E21A1E7}" type="pres">
      <dgm:prSet presAssocID="{CDF33AE1-6A24-446E-84CD-F195241FACD2}" presName="root" presStyleCnt="0">
        <dgm:presLayoutVars>
          <dgm:dir/>
          <dgm:resizeHandles val="exact"/>
        </dgm:presLayoutVars>
      </dgm:prSet>
      <dgm:spPr/>
    </dgm:pt>
    <dgm:pt modelId="{6FF56575-6CA6-4B06-B632-A39D0D2DB379}" type="pres">
      <dgm:prSet presAssocID="{CE6DB2A0-0127-45AE-AC62-2BF1F111A8DA}" presName="compNode" presStyleCnt="0"/>
      <dgm:spPr/>
    </dgm:pt>
    <dgm:pt modelId="{6652E736-FE8F-4616-920D-6D34E4F9C176}" type="pres">
      <dgm:prSet presAssocID="{CE6DB2A0-0127-45AE-AC62-2BF1F111A8DA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</dgm:spPr>
    </dgm:pt>
    <dgm:pt modelId="{59FF8881-D8F4-4AF8-838D-90A79C33D88A}" type="pres">
      <dgm:prSet presAssocID="{CE6DB2A0-0127-45AE-AC62-2BF1F111A8DA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4C6E5A2-E08B-4229-AB99-3201077D0E6A}" type="pres">
      <dgm:prSet presAssocID="{CE6DB2A0-0127-45AE-AC62-2BF1F111A8DA}" presName="spaceRect" presStyleCnt="0"/>
      <dgm:spPr/>
    </dgm:pt>
    <dgm:pt modelId="{F705EB60-4547-4153-92CF-144727824809}" type="pres">
      <dgm:prSet presAssocID="{CE6DB2A0-0127-45AE-AC62-2BF1F111A8DA}" presName="textRect" presStyleLbl="revTx" presStyleIdx="0" presStyleCnt="2">
        <dgm:presLayoutVars>
          <dgm:chMax val="1"/>
          <dgm:chPref val="1"/>
        </dgm:presLayoutVars>
      </dgm:prSet>
      <dgm:spPr/>
    </dgm:pt>
    <dgm:pt modelId="{53BAD27A-F63C-477C-A477-861335F7B6A6}" type="pres">
      <dgm:prSet presAssocID="{797C559F-33C5-4D18-BBC8-4D0538A81D16}" presName="sibTrans" presStyleCnt="0"/>
      <dgm:spPr/>
    </dgm:pt>
    <dgm:pt modelId="{A53BFE08-C71C-4102-A8F1-4D2CCB3E2780}" type="pres">
      <dgm:prSet presAssocID="{284E62E3-8E28-4621-8174-9EF52D145EE5}" presName="compNode" presStyleCnt="0"/>
      <dgm:spPr/>
    </dgm:pt>
    <dgm:pt modelId="{08897F14-C0A3-4047-8871-45F22C7D39EA}" type="pres">
      <dgm:prSet presAssocID="{284E62E3-8E28-4621-8174-9EF52D145EE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4CCC147-916F-4779-8046-A942A8B3F920}" type="pres">
      <dgm:prSet presAssocID="{284E62E3-8E28-4621-8174-9EF52D145EE5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4C561213-9F6E-4B4E-842D-42FE9828C88C}" type="pres">
      <dgm:prSet presAssocID="{284E62E3-8E28-4621-8174-9EF52D145EE5}" presName="spaceRect" presStyleCnt="0"/>
      <dgm:spPr/>
    </dgm:pt>
    <dgm:pt modelId="{2CB5B646-9BDF-4646-9E14-7EF52CAFDC15}" type="pres">
      <dgm:prSet presAssocID="{284E62E3-8E28-4621-8174-9EF52D145E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83F910-8FEC-477E-BFDF-E6D905FC6F8B}" type="presOf" srcId="{CDF33AE1-6A24-446E-84CD-F195241FACD2}" destId="{C1F036E8-BA9C-4911-8489-26DF7E21A1E7}" srcOrd="0" destOrd="0" presId="urn:microsoft.com/office/officeart/2018/5/layout/IconLeafLabelList"/>
    <dgm:cxn modelId="{013CFE6E-6C48-4D49-8AED-FB4EB7FB4546}" type="presOf" srcId="{284E62E3-8E28-4621-8174-9EF52D145EE5}" destId="{2CB5B646-9BDF-4646-9E14-7EF52CAFDC15}" srcOrd="0" destOrd="0" presId="urn:microsoft.com/office/officeart/2018/5/layout/IconLeafLabelList"/>
    <dgm:cxn modelId="{99363EBE-4113-44AA-BF33-33A865735B26}" srcId="{CDF33AE1-6A24-446E-84CD-F195241FACD2}" destId="{CE6DB2A0-0127-45AE-AC62-2BF1F111A8DA}" srcOrd="0" destOrd="0" parTransId="{421C3220-9D1D-439D-B519-E7E776FDDA84}" sibTransId="{797C559F-33C5-4D18-BBC8-4D0538A81D16}"/>
    <dgm:cxn modelId="{BBF0A6E8-C7E2-4729-8BC2-78F01C9B9682}" type="presOf" srcId="{CE6DB2A0-0127-45AE-AC62-2BF1F111A8DA}" destId="{F705EB60-4547-4153-92CF-144727824809}" srcOrd="0" destOrd="0" presId="urn:microsoft.com/office/officeart/2018/5/layout/IconLeafLabelList"/>
    <dgm:cxn modelId="{0680D2F1-9315-44C9-8107-5EDBFE5A674F}" srcId="{CDF33AE1-6A24-446E-84CD-F195241FACD2}" destId="{284E62E3-8E28-4621-8174-9EF52D145EE5}" srcOrd="1" destOrd="0" parTransId="{95B34A00-DBA9-46BA-AEB1-AD0743C4EA20}" sibTransId="{2F852F91-807F-466E-A0B0-40B003EA9017}"/>
    <dgm:cxn modelId="{EBE8ECE4-BBDA-42C1-88B2-12ECCAFA5989}" type="presParOf" srcId="{C1F036E8-BA9C-4911-8489-26DF7E21A1E7}" destId="{6FF56575-6CA6-4B06-B632-A39D0D2DB379}" srcOrd="0" destOrd="0" presId="urn:microsoft.com/office/officeart/2018/5/layout/IconLeafLabelList"/>
    <dgm:cxn modelId="{09F7BAA2-F1DA-46BF-9E81-25C86CA21343}" type="presParOf" srcId="{6FF56575-6CA6-4B06-B632-A39D0D2DB379}" destId="{6652E736-FE8F-4616-920D-6D34E4F9C176}" srcOrd="0" destOrd="0" presId="urn:microsoft.com/office/officeart/2018/5/layout/IconLeafLabelList"/>
    <dgm:cxn modelId="{553F2965-25E9-46B0-94C3-519732B0F414}" type="presParOf" srcId="{6FF56575-6CA6-4B06-B632-A39D0D2DB379}" destId="{59FF8881-D8F4-4AF8-838D-90A79C33D88A}" srcOrd="1" destOrd="0" presId="urn:microsoft.com/office/officeart/2018/5/layout/IconLeafLabelList"/>
    <dgm:cxn modelId="{DE72D882-646E-443A-80A2-741345FE2F2B}" type="presParOf" srcId="{6FF56575-6CA6-4B06-B632-A39D0D2DB379}" destId="{54C6E5A2-E08B-4229-AB99-3201077D0E6A}" srcOrd="2" destOrd="0" presId="urn:microsoft.com/office/officeart/2018/5/layout/IconLeafLabelList"/>
    <dgm:cxn modelId="{B469A046-D894-45ED-A5E3-4BE3100B5276}" type="presParOf" srcId="{6FF56575-6CA6-4B06-B632-A39D0D2DB379}" destId="{F705EB60-4547-4153-92CF-144727824809}" srcOrd="3" destOrd="0" presId="urn:microsoft.com/office/officeart/2018/5/layout/IconLeafLabelList"/>
    <dgm:cxn modelId="{49FA31DA-1419-43FD-92C5-7983B1FD69E8}" type="presParOf" srcId="{C1F036E8-BA9C-4911-8489-26DF7E21A1E7}" destId="{53BAD27A-F63C-477C-A477-861335F7B6A6}" srcOrd="1" destOrd="0" presId="urn:microsoft.com/office/officeart/2018/5/layout/IconLeafLabelList"/>
    <dgm:cxn modelId="{88DB18D7-A641-480A-9756-1DD9F2B4C6D8}" type="presParOf" srcId="{C1F036E8-BA9C-4911-8489-26DF7E21A1E7}" destId="{A53BFE08-C71C-4102-A8F1-4D2CCB3E2780}" srcOrd="2" destOrd="0" presId="urn:microsoft.com/office/officeart/2018/5/layout/IconLeafLabelList"/>
    <dgm:cxn modelId="{58CEEF74-FDB9-4F56-970B-86978446760B}" type="presParOf" srcId="{A53BFE08-C71C-4102-A8F1-4D2CCB3E2780}" destId="{08897F14-C0A3-4047-8871-45F22C7D39EA}" srcOrd="0" destOrd="0" presId="urn:microsoft.com/office/officeart/2018/5/layout/IconLeafLabelList"/>
    <dgm:cxn modelId="{33C15B2B-9CEC-494A-9B88-7023A2B1B102}" type="presParOf" srcId="{A53BFE08-C71C-4102-A8F1-4D2CCB3E2780}" destId="{04CCC147-916F-4779-8046-A942A8B3F920}" srcOrd="1" destOrd="0" presId="urn:microsoft.com/office/officeart/2018/5/layout/IconLeafLabelList"/>
    <dgm:cxn modelId="{1642BEB5-2997-46DD-A5FE-A6CAF110D2C5}" type="presParOf" srcId="{A53BFE08-C71C-4102-A8F1-4D2CCB3E2780}" destId="{4C561213-9F6E-4B4E-842D-42FE9828C88C}" srcOrd="2" destOrd="0" presId="urn:microsoft.com/office/officeart/2018/5/layout/IconLeafLabelList"/>
    <dgm:cxn modelId="{752FA306-4FF7-4037-A503-EE726896AE60}" type="presParOf" srcId="{A53BFE08-C71C-4102-A8F1-4D2CCB3E2780}" destId="{2CB5B646-9BDF-4646-9E14-7EF52CAFDC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E736-FE8F-4616-920D-6D34E4F9C176}">
      <dsp:nvSpPr>
        <dsp:cNvPr id="0" name=""/>
        <dsp:cNvSpPr/>
      </dsp:nvSpPr>
      <dsp:spPr>
        <a:xfrm>
          <a:off x="204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rgbClr val="D7BBC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F8881-D8F4-4AF8-838D-90A79C33D88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5EB60-4547-4153-92CF-144727824809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kern="1200"/>
            <a:t>Images Source</a:t>
          </a:r>
          <a:endParaRPr lang="en-US" sz="2500" kern="1200"/>
        </a:p>
      </dsp:txBody>
      <dsp:txXfrm>
        <a:off x="1342800" y="3255669"/>
        <a:ext cx="3600000" cy="720000"/>
      </dsp:txXfrm>
    </dsp:sp>
    <dsp:sp modelId="{08897F14-C0A3-4047-8871-45F22C7D39EA}">
      <dsp:nvSpPr>
        <dsp:cNvPr id="0" name=""/>
        <dsp:cNvSpPr/>
      </dsp:nvSpPr>
      <dsp:spPr>
        <a:xfrm>
          <a:off x="6274800" y="37566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CC147-916F-4779-8046-A942A8B3F920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5B646-9BDF-4646-9E14-7EF52CAFDC15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2500" b="1" u="sng" kern="1200">
              <a:hlinkClick xmlns:r="http://schemas.openxmlformats.org/officeDocument/2006/relationships" r:id="rId5"/>
            </a:rPr>
            <a:t>https://unsplash.com/</a:t>
          </a:r>
          <a:endParaRPr lang="en-US" sz="25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07CC2-06A5-444E-96FF-47C49C514B64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FA80E-CFF7-B54E-BC19-2D8BBCC14D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16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Navigation and  sitemap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63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6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: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website is designed in a one-page format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page is divided into 4 sections, About, Project, Blog and Contact</a:t>
            </a: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Navigating to different pages </a:t>
            </a:r>
            <a:r>
              <a:rPr lang="en-AU" b="1" dirty="0">
                <a:effectLst/>
              </a:rPr>
              <a:t> </a:t>
            </a:r>
            <a:r>
              <a:rPr lang="en-AU" dirty="0">
                <a:effectLst/>
              </a:rPr>
              <a:t>:  	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majority of the site is based on a single page.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home page area, the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 bar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quickly navigate to different areas of the site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logo is used as a quick return to the main page from anywhere in the site.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this is a one-page design, the layout will be relatively long, so I designed the back-to-top navigation which always floats in the lower right corner of the page.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Blog section on the single page, you can navigate to each separate blog article page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blog article pages you can navigate back to the single page by clicking on the logo navigation at the top</a:t>
            </a:r>
          </a:p>
          <a:p>
            <a:pPr lvl="5"/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5"/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>
              <a:effectLst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/>
              <a:t>Wireframes, components and site features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03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components that will be used in my website: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Firstly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bar component and feature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navigation bar component is responsive, meaning it will adjust its size and behaviour based on the screen size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sub-components: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links back to the homepage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all other parts of the site. It consists of a horizontal list of links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the screen size drops below 800px, the Navigation Component is replaced with a Hamburger Menu Component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 menu component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displays links to the other parts of the site in a vertical list instead. This works better with smaller screen sizes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82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Secondly, I would like to talk about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column component which I use for my about me feature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column component has two parts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users which section you are on. The title is rotated 90 degrees (</a:t>
            </a:r>
            <a:r>
              <a:rPr lang="en-A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text-orientation: sideways; ) as part of the site aesthetics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a space for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or another element.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example here, I’m using the space to describe my interest, skills, education and work history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75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with Image component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three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which section we are on.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Text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an image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example I’m using this component to show my latest project.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future I’d like to extend this to show multiple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82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 Article Component which I am using for my blog feature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One feature of the blog article component is that it can be used inside other components.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is shown at the right of the screen, I reused it 5 times in my blog section.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Blog Article Component has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Article Title and View More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links to the Article page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Article date</a:t>
            </a:r>
            <a:endParaRPr lang="en-AU" b="0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catches the user’s attention and lets the user quickly understand what the article is about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of the article </a:t>
            </a:r>
            <a:r>
              <a:rPr lang="en-AU" b="0" strike="sngStrike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shows the first paragraph of the article.</a:t>
            </a:r>
            <a:endParaRPr lang="en-AU" sz="12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8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I would like to talk about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 Component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footer component is always shown at the bottom of every page.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it is  always 100% width of the screen.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made up of several parts: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second part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contact information </a:t>
            </a:r>
            <a:endParaRPr lang="en-AU" b="1" strike="sngStrike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part the background image of the footer section.</a:t>
            </a:r>
            <a:endParaRPr lang="en-AU" b="1" dirty="0">
              <a:solidFill>
                <a:srgbClr val="D7BB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47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Back-to-top navigation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takes users to the top of the page at any section.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fixed in the bottom right corner over the website and doesn’t scroll with the rest of the site. This makes it accessible at any point in the site.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47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last is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Component which I use for each of my separate blog article pages: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Article component consists of four parts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title of the article.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that shows the relevant image of the article.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AU" b="0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shows the full article.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I am Su, today I would like to talk about my portfolio website,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Here is the agenda for my presentation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0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let’s look at the Audience engagement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23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navigation bar transforms into a hamburger navigation bar when the website is viewed on a mobile device,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hamburger navigation bar makes it easy for users to jump to the corresponding section at any time when they are on a small screen.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items are shown vertically to fit on a smaller screen.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menu is </a:t>
            </a:r>
            <a:r>
              <a:rPr lang="en-US" sz="1200" dirty="0"/>
              <a:t>designed with a </a:t>
            </a:r>
            <a:r>
              <a:rPr lang="en-AU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ransparent background for enhanced design style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904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contact icon to zoom in and out and increase interaction with the user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I chose to use a Hover over zoom / scale up effect on the contact icons to draw the user’s attention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Back-to-top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navigation can take the user back to the top of the page to find the nav bar at any area for improved convenience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81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images, and as an invitation for the user to interact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Arial" panose="020B0604020202020204" pitchFamily="34" charset="0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blog, hover over will show underline for interacting with user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50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Development and build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46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divided this into three parts: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first part are the </a:t>
            </a:r>
            <a:r>
              <a:rPr lang="en-US" b="1" dirty="0"/>
              <a:t>challenges</a:t>
            </a:r>
            <a:r>
              <a:rPr lang="en-US" dirty="0"/>
              <a:t> I met when I built my website: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/>
              <a:t>Achieving the correct layout and alignment</a:t>
            </a:r>
            <a:r>
              <a:rPr lang="en-US" dirty="0"/>
              <a:t>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trike="sngStrike" dirty="0"/>
              <a:t>(Understanding the correct CSS to use in order to translate the layout in my design to the website layout)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/>
              <a:t>Fragile CSS and unexpected impact of changes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trike="sngStrike" dirty="0"/>
              <a:t>:( The CSS is quite quite fragile and changes can have unexpected impacts)</a:t>
            </a:r>
            <a:endParaRPr lang="en-US" b="1" strike="sngStrike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JavaScript</a:t>
            </a:r>
            <a:r>
              <a:rPr lang="en-US" dirty="0"/>
              <a:t> to show hamburger menu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trike="sngStrike" dirty="0"/>
              <a:t>( was the first time I have used JavaScript and the learning curve was steep.)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second part is the </a:t>
            </a:r>
            <a:r>
              <a:rPr lang="en-US" b="1" dirty="0"/>
              <a:t>Issues: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Image animations overlapping text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The third part is my </a:t>
            </a:r>
            <a:r>
              <a:rPr lang="en-US" b="1" dirty="0"/>
              <a:t>Favorite</a:t>
            </a:r>
            <a:r>
              <a:rPr lang="en-US" dirty="0"/>
              <a:t> parts of the website: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The back to Top navbar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Is responsive and switches from navigation bar to hamburger menu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Animation of the contact-icons.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AU" dirty="0"/>
              <a:t>Images and Titles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4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my website overview and how it looks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87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me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section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top the page is the navigation bar 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Underneath is the main image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On the about me section the title is on the left of the page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project section title is vertical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bottom right of the corner is the back to top arrow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0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my blog section and contact section</a:t>
            </a:r>
          </a:p>
          <a:p>
            <a:endParaRPr lang="en-AU" dirty="0"/>
          </a:p>
          <a:p>
            <a:r>
              <a:rPr lang="en-AU" dirty="0"/>
              <a:t>On the blog section the title is on the left of the page,</a:t>
            </a:r>
          </a:p>
          <a:p>
            <a:r>
              <a:rPr lang="en-AU" dirty="0"/>
              <a:t>The 5 blogs are on the right of the page</a:t>
            </a:r>
          </a:p>
          <a:p>
            <a:r>
              <a:rPr lang="en-AU" dirty="0"/>
              <a:t>Clicking on the title of the blog or View More, will link to </a:t>
            </a: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corresponding blog</a:t>
            </a:r>
          </a:p>
          <a:p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Contact section is at the bottom of the homepage. There are personal contact links in the contact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65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This is the article page, included: navigation bar ,image article title ,date , full article and footer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Click on the logo to go back to the homepage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A user can navigate to different all sections through the navigation bar at the top of each article 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They can also click on the logo to go back to the homepage.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trike="sngStrik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The article starts with an image and is followed by article title, date and the full text of the article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trike="sngStrik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trike="sngStrike" dirty="0"/>
              <a:t>The footer is always shown at the bottom of the page.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3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Decision making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57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90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 which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/>
                <a:cs typeface="Courier New"/>
                <a:sym typeface="Courier New"/>
              </a:rPr>
              <a:t>d</a:t>
            </a:r>
            <a:r>
              <a:rPr lang="en-AU" dirty="0">
                <a:latin typeface="Courier New"/>
                <a:ea typeface="Courier New"/>
                <a:cs typeface="Courier New"/>
                <a:sym typeface="Courier New"/>
              </a:rPr>
              <a:t>raws the user’s attention to each section as they scroll through the site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1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Inspirations:</a:t>
            </a:r>
            <a:endParaRPr lang="en-AU" sz="1200" b="0" i="0" u="none" strike="noStrike" kern="1200" dirty="0">
              <a:solidFill>
                <a:schemeClr val="tx1"/>
              </a:solidFill>
              <a:effectLst/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design is inspired by the minimalist white space style of Japanese web</a:t>
            </a:r>
            <a:endParaRPr lang="en-AU" sz="1200" b="1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no unnecessary decorative elements in the layout, which makes the theme more focused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47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Decisions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：  </a:t>
            </a:r>
            <a:endParaRPr lang="en-AU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choosing a simple page design, it allows me to put what I have learned so far into practice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simple design is also highly extendable, paving the way for the additional design and animation effects in the future </a:t>
            </a:r>
            <a:endParaRPr lang="en-AU" sz="1200" b="1" i="0" u="none" strike="sng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aesthetic</a:t>
            </a:r>
            <a:r>
              <a:rPr lang="en-AU" b="1" dirty="0">
                <a:effectLst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used multiple images and text on the same page but in different positions to reflect the sense of style and the fun to the viewer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terms of colour selection, I chose two colours with low saturation this gives users a comfortable and peaceful feeling.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r>
              <a:rPr lang="en-A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Process: </a:t>
            </a:r>
          </a:p>
          <a:p>
            <a:pPr marL="685800" lvl="1" indent="-228600">
              <a:buFont typeface="+mj-lt"/>
              <a:buAutoNum type="arabicPeriod"/>
            </a:pPr>
            <a:endParaRPr lang="en-AU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started by using Balsamiq to create the wireframes for the overall design of the website layout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I used the wireframes as a draft to write my CSS and HTML and transitioned the design into code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AU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 selected the design style, colours, and images as well as adding functionality such as a hamburger menu, animations and extra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04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colour of the website is light</a:t>
            </a:r>
            <a:r>
              <a:rPr lang="zh-CN" alt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with pink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two-colour combination fully balances personal character and professionalism. Conveying a sense of quiet and comfort to the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altLang="zh-CN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7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using un-splash as my image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4FA80E-CFF7-B54E-BC19-2D8BBCC14DE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3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7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3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6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20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05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80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0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1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E86EB-4678-F349-9C87-740BFE657138}" type="datetimeFigureOut">
              <a:rPr lang="en-US" smtClean="0"/>
              <a:t>3/15/22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B898-21B6-D24C-A906-622E78B0B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9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1" r:id="rId1"/>
    <p:sldLayoutId id="2147484412" r:id="rId2"/>
    <p:sldLayoutId id="2147484413" r:id="rId3"/>
    <p:sldLayoutId id="2147484414" r:id="rId4"/>
    <p:sldLayoutId id="2147484415" r:id="rId5"/>
    <p:sldLayoutId id="2147484416" r:id="rId6"/>
    <p:sldLayoutId id="2147484417" r:id="rId7"/>
    <p:sldLayoutId id="2147484418" r:id="rId8"/>
    <p:sldLayoutId id="2147484419" r:id="rId9"/>
    <p:sldLayoutId id="2147484420" r:id="rId10"/>
    <p:sldLayoutId id="21474844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9FFA8-D102-3C42-84D2-FCC0FB15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63" y="2357211"/>
            <a:ext cx="5105398" cy="19527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Portfolio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48CDD911-8876-4F70-ADBB-406883786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0DE9C-3442-1441-94E3-D47AD717FF20}"/>
              </a:ext>
            </a:extLst>
          </p:cNvPr>
          <p:cNvSpPr txBox="1"/>
          <p:nvPr/>
        </p:nvSpPr>
        <p:spPr>
          <a:xfrm>
            <a:off x="1243639" y="4876633"/>
            <a:ext cx="5105398" cy="3679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Su Zhang</a:t>
            </a:r>
          </a:p>
        </p:txBody>
      </p:sp>
    </p:spTree>
    <p:extLst>
      <p:ext uri="{BB962C8B-B14F-4D97-AF65-F5344CB8AC3E}">
        <p14:creationId xmlns:p14="http://schemas.microsoft.com/office/powerpoint/2010/main" val="11848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"/>
    </mc:Choice>
    <mc:Fallback xmlns="">
      <p:transition spd="slow" advTm="49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Navigation and Sitemap </a:t>
            </a:r>
          </a:p>
        </p:txBody>
      </p:sp>
    </p:spTree>
    <p:extLst>
      <p:ext uri="{BB962C8B-B14F-4D97-AF65-F5344CB8AC3E}">
        <p14:creationId xmlns:p14="http://schemas.microsoft.com/office/powerpoint/2010/main" val="344472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70F137-51B1-9B48-9CBF-6E6BBD51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142" y="4173361"/>
            <a:ext cx="1274088" cy="144942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5EDB2B-A3FF-6D4B-92C8-E1C7301AECF3}"/>
              </a:ext>
            </a:extLst>
          </p:cNvPr>
          <p:cNvSpPr txBox="1"/>
          <p:nvPr/>
        </p:nvSpPr>
        <p:spPr>
          <a:xfrm>
            <a:off x="8963727" y="5574874"/>
            <a:ext cx="287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AU" dirty="0">
                <a:solidFill>
                  <a:schemeClr val="tx2"/>
                </a:solidFill>
              </a:rPr>
              <a:t>Back-to-top navigation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2A5E924-DF43-3A4C-A7D0-056FF6E1F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0" y="636795"/>
            <a:ext cx="9827256" cy="3410004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5829CB43-5657-544E-8FD8-3FF32540D369}"/>
              </a:ext>
            </a:extLst>
          </p:cNvPr>
          <p:cNvSpPr/>
          <p:nvPr/>
        </p:nvSpPr>
        <p:spPr>
          <a:xfrm rot="19717851">
            <a:off x="8839098" y="3665176"/>
            <a:ext cx="690627" cy="3284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78EFE-9DAC-BD4B-A4B5-491E2CD58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154" y="1609380"/>
            <a:ext cx="1663690" cy="2288723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139F5A-0F35-5147-9F1B-37585BCAD930}"/>
              </a:ext>
            </a:extLst>
          </p:cNvPr>
          <p:cNvCxnSpPr/>
          <p:nvPr/>
        </p:nvCxnSpPr>
        <p:spPr>
          <a:xfrm flipV="1">
            <a:off x="1620078" y="1401417"/>
            <a:ext cx="834887" cy="272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5B0688E-CEAB-3C4A-B3DD-CE4FF32A0E6F}"/>
              </a:ext>
            </a:extLst>
          </p:cNvPr>
          <p:cNvCxnSpPr/>
          <p:nvPr/>
        </p:nvCxnSpPr>
        <p:spPr>
          <a:xfrm flipH="1" flipV="1">
            <a:off x="1223595" y="2027583"/>
            <a:ext cx="2754896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D3540B-30D5-7444-B816-5778B9C06023}"/>
              </a:ext>
            </a:extLst>
          </p:cNvPr>
          <p:cNvCxnSpPr/>
          <p:nvPr/>
        </p:nvCxnSpPr>
        <p:spPr>
          <a:xfrm flipH="1" flipV="1">
            <a:off x="2174124" y="1977887"/>
            <a:ext cx="2071845" cy="214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CCFD-2A29-F54A-BB61-F55E203A6DEE}"/>
              </a:ext>
            </a:extLst>
          </p:cNvPr>
          <p:cNvCxnSpPr>
            <a:cxnSpLocks/>
          </p:cNvCxnSpPr>
          <p:nvPr/>
        </p:nvCxnSpPr>
        <p:spPr>
          <a:xfrm flipH="1" flipV="1">
            <a:off x="3259892" y="2108575"/>
            <a:ext cx="1183941" cy="201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A5341E-6349-284F-8E18-4503ACD122B2}"/>
              </a:ext>
            </a:extLst>
          </p:cNvPr>
          <p:cNvCxnSpPr/>
          <p:nvPr/>
        </p:nvCxnSpPr>
        <p:spPr>
          <a:xfrm flipH="1" flipV="1">
            <a:off x="4526450" y="2027583"/>
            <a:ext cx="161433" cy="2097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urved Down Arrow 81">
            <a:extLst>
              <a:ext uri="{FF2B5EF4-FFF2-40B4-BE49-F238E27FC236}">
                <a16:creationId xmlns:a16="http://schemas.microsoft.com/office/drawing/2014/main" id="{74D1647E-B947-7D4D-93F2-4B3B822DE6AA}"/>
              </a:ext>
            </a:extLst>
          </p:cNvPr>
          <p:cNvSpPr/>
          <p:nvPr/>
        </p:nvSpPr>
        <p:spPr>
          <a:xfrm rot="20737786">
            <a:off x="3624171" y="776257"/>
            <a:ext cx="1696301" cy="487017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0F9D8A-80E9-564D-B51F-0DBBBDEFC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24" y="4149391"/>
            <a:ext cx="3416200" cy="26844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B350020-66DA-164A-8248-8EC8EEFEC6DF}"/>
              </a:ext>
            </a:extLst>
          </p:cNvPr>
          <p:cNvSpPr/>
          <p:nvPr/>
        </p:nvSpPr>
        <p:spPr>
          <a:xfrm>
            <a:off x="1280532" y="4060699"/>
            <a:ext cx="452560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141A2-FE52-364A-AD17-C06E617534F6}"/>
              </a:ext>
            </a:extLst>
          </p:cNvPr>
          <p:cNvSpPr txBox="1"/>
          <p:nvPr/>
        </p:nvSpPr>
        <p:spPr>
          <a:xfrm>
            <a:off x="1346133" y="429135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Logo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19A27C0-DFB0-8648-9D05-442D15F96EA7}"/>
              </a:ext>
            </a:extLst>
          </p:cNvPr>
          <p:cNvSpPr/>
          <p:nvPr/>
        </p:nvSpPr>
        <p:spPr>
          <a:xfrm>
            <a:off x="3641853" y="4111512"/>
            <a:ext cx="1200623" cy="217688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0BF43-A8FF-174A-A615-49CEDF6A8318}"/>
              </a:ext>
            </a:extLst>
          </p:cNvPr>
          <p:cNvSpPr txBox="1"/>
          <p:nvPr/>
        </p:nvSpPr>
        <p:spPr>
          <a:xfrm>
            <a:off x="3587034" y="4332355"/>
            <a:ext cx="16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Navigation Bar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412045-2566-AC45-BA7F-D43D4D1B2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681" y="4125217"/>
            <a:ext cx="3427105" cy="273278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0AAC6A-C6DE-5D41-A4E7-4FC3BA84E2F8}"/>
              </a:ext>
            </a:extLst>
          </p:cNvPr>
          <p:cNvSpPr txBox="1"/>
          <p:nvPr/>
        </p:nvSpPr>
        <p:spPr>
          <a:xfrm>
            <a:off x="7320863" y="4424221"/>
            <a:ext cx="209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Hamburger menu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CFBE9F8-5AB9-CA47-A2B1-2493B6B22264}"/>
              </a:ext>
            </a:extLst>
          </p:cNvPr>
          <p:cNvSpPr/>
          <p:nvPr/>
        </p:nvSpPr>
        <p:spPr>
          <a:xfrm>
            <a:off x="8437944" y="4019377"/>
            <a:ext cx="353925" cy="319982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17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Wireframes,</a:t>
            </a:r>
            <a:br>
              <a:rPr lang="en-AU" sz="8000" dirty="0"/>
            </a:br>
            <a:r>
              <a:rPr lang="en-AU" sz="8000" dirty="0"/>
              <a:t>components and site features</a:t>
            </a:r>
          </a:p>
        </p:txBody>
      </p:sp>
    </p:spTree>
    <p:extLst>
      <p:ext uri="{BB962C8B-B14F-4D97-AF65-F5344CB8AC3E}">
        <p14:creationId xmlns:p14="http://schemas.microsoft.com/office/powerpoint/2010/main" val="36914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C88E0A-FA12-6142-9542-D93B94ED105B}"/>
              </a:ext>
            </a:extLst>
          </p:cNvPr>
          <p:cNvSpPr txBox="1"/>
          <p:nvPr/>
        </p:nvSpPr>
        <p:spPr>
          <a:xfrm>
            <a:off x="3677600" y="1164674"/>
            <a:ext cx="277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Hamburger Menu Component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45692A-D911-2140-81D2-93007ABC4D28}"/>
              </a:ext>
            </a:extLst>
          </p:cNvPr>
          <p:cNvSpPr txBox="1"/>
          <p:nvPr/>
        </p:nvSpPr>
        <p:spPr>
          <a:xfrm>
            <a:off x="5857220" y="1771123"/>
            <a:ext cx="2348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Navigation Component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692590" y="271046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 Component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sp>
        <p:nvSpPr>
          <p:cNvPr id="54" name="Down Arrow 53">
            <a:extLst>
              <a:ext uri="{FF2B5EF4-FFF2-40B4-BE49-F238E27FC236}">
                <a16:creationId xmlns:a16="http://schemas.microsoft.com/office/drawing/2014/main" id="{DAE39A77-6824-9249-8FEA-0327516CAAF6}"/>
              </a:ext>
            </a:extLst>
          </p:cNvPr>
          <p:cNvSpPr/>
          <p:nvPr/>
        </p:nvSpPr>
        <p:spPr>
          <a:xfrm>
            <a:off x="6804941" y="215606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sp>
        <p:nvSpPr>
          <p:cNvPr id="56" name="Down Arrow 55">
            <a:extLst>
              <a:ext uri="{FF2B5EF4-FFF2-40B4-BE49-F238E27FC236}">
                <a16:creationId xmlns:a16="http://schemas.microsoft.com/office/drawing/2014/main" id="{AA244461-CB2E-DA47-B70C-9AA9FEBF491E}"/>
              </a:ext>
            </a:extLst>
          </p:cNvPr>
          <p:cNvSpPr/>
          <p:nvPr/>
        </p:nvSpPr>
        <p:spPr>
          <a:xfrm rot="5127343">
            <a:off x="3377808" y="1208829"/>
            <a:ext cx="221800" cy="399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>
            <a:off x="1129599" y="734317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3761475" y="231602"/>
            <a:ext cx="459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Navigation Bar Component and feature</a:t>
            </a:r>
          </a:p>
        </p:txBody>
      </p:sp>
    </p:spTree>
    <p:extLst>
      <p:ext uri="{BB962C8B-B14F-4D97-AF65-F5344CB8AC3E}">
        <p14:creationId xmlns:p14="http://schemas.microsoft.com/office/powerpoint/2010/main" val="185337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F208BCE1-0ADF-864B-80AE-F6FBE61A26B5}"/>
              </a:ext>
            </a:extLst>
          </p:cNvPr>
          <p:cNvSpPr txBox="1"/>
          <p:nvPr/>
        </p:nvSpPr>
        <p:spPr>
          <a:xfrm>
            <a:off x="3131254" y="6306878"/>
            <a:ext cx="28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Text or another element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CA4229F-7599-2840-926A-D65AAFDA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33" y="2360217"/>
            <a:ext cx="3508270" cy="286692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538DDB1-1D1D-EE4C-B929-6F7AA52C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0" y="963132"/>
            <a:ext cx="2566937" cy="514215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E56D46C-245E-2F43-A123-665C54C6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674" y="743804"/>
            <a:ext cx="3400179" cy="4970033"/>
          </a:xfrm>
          <a:prstGeom prst="rect">
            <a:avLst/>
          </a:prstGeom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309CE2F-5C16-C240-8A56-1731DD58BCF7}"/>
              </a:ext>
            </a:extLst>
          </p:cNvPr>
          <p:cNvSpPr/>
          <p:nvPr/>
        </p:nvSpPr>
        <p:spPr>
          <a:xfrm rot="9165912">
            <a:off x="3027172" y="5251787"/>
            <a:ext cx="208165" cy="10665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C4653E-F2EC-CC40-8745-CBD0C9E8FE07}"/>
              </a:ext>
            </a:extLst>
          </p:cNvPr>
          <p:cNvSpPr txBox="1"/>
          <p:nvPr/>
        </p:nvSpPr>
        <p:spPr>
          <a:xfrm>
            <a:off x="3566871" y="449487"/>
            <a:ext cx="4591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Two column Component used for</a:t>
            </a:r>
          </a:p>
          <a:p>
            <a:r>
              <a:rPr lang="en-US" sz="2400" dirty="0"/>
              <a:t>About me feature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ABAE776-DE2F-E04F-AC55-280D492FDF05}"/>
              </a:ext>
            </a:extLst>
          </p:cNvPr>
          <p:cNvSpPr/>
          <p:nvPr/>
        </p:nvSpPr>
        <p:spPr>
          <a:xfrm rot="9531924">
            <a:off x="1410619" y="5265338"/>
            <a:ext cx="183064" cy="1115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453287-B483-8E4B-8464-9B27A3E98E5F}"/>
              </a:ext>
            </a:extLst>
          </p:cNvPr>
          <p:cNvSpPr txBox="1"/>
          <p:nvPr/>
        </p:nvSpPr>
        <p:spPr>
          <a:xfrm>
            <a:off x="1474629" y="6411420"/>
            <a:ext cx="1634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5150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14785A-63A9-1341-9439-A75CDA2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5" y="1123526"/>
            <a:ext cx="2429031" cy="4604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CB2012-3A7A-0B4C-B570-0C878BAD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971194"/>
            <a:ext cx="3537345" cy="290946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78AC997-44C7-C04D-9451-83D75333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508" y="1123528"/>
            <a:ext cx="3142775" cy="460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6F626D-D941-2D43-9283-CAE930A6F15C}"/>
              </a:ext>
            </a:extLst>
          </p:cNvPr>
          <p:cNvSpPr/>
          <p:nvPr/>
        </p:nvSpPr>
        <p:spPr>
          <a:xfrm>
            <a:off x="4530683" y="5844736"/>
            <a:ext cx="60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6189D-AEEE-804A-88B4-237E7E69D2D7}"/>
              </a:ext>
            </a:extLst>
          </p:cNvPr>
          <p:cNvSpPr/>
          <p:nvPr/>
        </p:nvSpPr>
        <p:spPr>
          <a:xfrm>
            <a:off x="6745565" y="5638861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mage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071DEB6-E1AE-7448-B9CA-5B64FC2A2E16}"/>
              </a:ext>
            </a:extLst>
          </p:cNvPr>
          <p:cNvSpPr/>
          <p:nvPr/>
        </p:nvSpPr>
        <p:spPr>
          <a:xfrm rot="11421205">
            <a:off x="4872596" y="4144276"/>
            <a:ext cx="300749" cy="16192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66CA7AD-9EEB-4A43-B151-91448EB1AD44}"/>
              </a:ext>
            </a:extLst>
          </p:cNvPr>
          <p:cNvSpPr/>
          <p:nvPr/>
        </p:nvSpPr>
        <p:spPr>
          <a:xfrm rot="10509892">
            <a:off x="7024537" y="4641026"/>
            <a:ext cx="300749" cy="981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7DEE4-CAFC-FE47-A7A5-EC7CF2619421}"/>
              </a:ext>
            </a:extLst>
          </p:cNvPr>
          <p:cNvSpPr txBox="1"/>
          <p:nvPr/>
        </p:nvSpPr>
        <p:spPr>
          <a:xfrm>
            <a:off x="3659552" y="4733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CCF015-E440-464E-A9E0-3D672E2EBA7A}"/>
              </a:ext>
            </a:extLst>
          </p:cNvPr>
          <p:cNvSpPr/>
          <p:nvPr/>
        </p:nvSpPr>
        <p:spPr>
          <a:xfrm>
            <a:off x="6172827" y="1403348"/>
            <a:ext cx="61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B20DFC-EBE4-1B47-BEFD-17B8F977B8EB}"/>
              </a:ext>
            </a:extLst>
          </p:cNvPr>
          <p:cNvSpPr/>
          <p:nvPr/>
        </p:nvSpPr>
        <p:spPr>
          <a:xfrm>
            <a:off x="3915983" y="368147"/>
            <a:ext cx="42679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3. Text with Image component</a:t>
            </a:r>
          </a:p>
          <a:p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AU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sed f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or project feature</a:t>
            </a:r>
            <a:endParaRPr lang="en-AU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991C32CA-5765-D946-8C1D-1B8D3ECFB165}"/>
              </a:ext>
            </a:extLst>
          </p:cNvPr>
          <p:cNvSpPr/>
          <p:nvPr/>
        </p:nvSpPr>
        <p:spPr>
          <a:xfrm rot="21051777">
            <a:off x="6428609" y="1867499"/>
            <a:ext cx="300749" cy="11727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893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BA319C-796F-3C44-B8F4-91C1AFDC0A75}"/>
              </a:ext>
            </a:extLst>
          </p:cNvPr>
          <p:cNvSpPr txBox="1"/>
          <p:nvPr/>
        </p:nvSpPr>
        <p:spPr>
          <a:xfrm>
            <a:off x="3259823" y="254991"/>
            <a:ext cx="716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4. Blog Article Component used for blog feature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85BA8C-F288-264F-B904-DE02BDC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01" y="2074031"/>
            <a:ext cx="3544613" cy="2880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6C71C8-06D6-784A-A67D-209EBB847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289" y="855156"/>
            <a:ext cx="3676910" cy="53922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922F05-3091-034A-8AB7-BBDC9B1ED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1" y="800571"/>
            <a:ext cx="2873212" cy="565349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779DFA1-F9A7-404D-AD97-DC9F5654562C}"/>
              </a:ext>
            </a:extLst>
          </p:cNvPr>
          <p:cNvSpPr/>
          <p:nvPr/>
        </p:nvSpPr>
        <p:spPr>
          <a:xfrm rot="4058541">
            <a:off x="3148178" y="1041321"/>
            <a:ext cx="225846" cy="1302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F09DD-0ADE-444C-AAF6-487A6FEBFC48}"/>
              </a:ext>
            </a:extLst>
          </p:cNvPr>
          <p:cNvSpPr/>
          <p:nvPr/>
        </p:nvSpPr>
        <p:spPr>
          <a:xfrm>
            <a:off x="3979258" y="1176471"/>
            <a:ext cx="131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BDFC4F-13D0-BC4B-8A4A-481B3B1A1EC6}"/>
              </a:ext>
            </a:extLst>
          </p:cNvPr>
          <p:cNvSpPr/>
          <p:nvPr/>
        </p:nvSpPr>
        <p:spPr>
          <a:xfrm>
            <a:off x="5550895" y="138844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CCB9471B-FA8C-CB4E-B63C-08ADD3F65088}"/>
              </a:ext>
            </a:extLst>
          </p:cNvPr>
          <p:cNvSpPr/>
          <p:nvPr/>
        </p:nvSpPr>
        <p:spPr>
          <a:xfrm rot="20014432">
            <a:off x="6158010" y="1751328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9A629-EFBF-2240-9AD9-C89880E95360}"/>
              </a:ext>
            </a:extLst>
          </p:cNvPr>
          <p:cNvSpPr/>
          <p:nvPr/>
        </p:nvSpPr>
        <p:spPr>
          <a:xfrm>
            <a:off x="4056638" y="1500247"/>
            <a:ext cx="133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More 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C4C61982-81CA-234C-887E-1ADF172FC6C5}"/>
              </a:ext>
            </a:extLst>
          </p:cNvPr>
          <p:cNvSpPr/>
          <p:nvPr/>
        </p:nvSpPr>
        <p:spPr>
          <a:xfrm rot="12054032">
            <a:off x="6750450" y="4181034"/>
            <a:ext cx="179033" cy="1069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449D96F-1E9C-5A41-A61E-76A5391C71CF}"/>
              </a:ext>
            </a:extLst>
          </p:cNvPr>
          <p:cNvSpPr/>
          <p:nvPr/>
        </p:nvSpPr>
        <p:spPr>
          <a:xfrm rot="3929501">
            <a:off x="3437783" y="1447792"/>
            <a:ext cx="246852" cy="10132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5E14C3-4EFE-7D49-B87E-7EAFC07B7CB5}"/>
              </a:ext>
            </a:extLst>
          </p:cNvPr>
          <p:cNvSpPr/>
          <p:nvPr/>
        </p:nvSpPr>
        <p:spPr>
          <a:xfrm>
            <a:off x="5359767" y="5247025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Abstract of the article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D6A786-158C-1A44-8414-27907987B872}"/>
              </a:ext>
            </a:extLst>
          </p:cNvPr>
          <p:cNvSpPr/>
          <p:nvPr/>
        </p:nvSpPr>
        <p:spPr>
          <a:xfrm>
            <a:off x="21867" y="4184276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8923B4B-DC9A-1C4F-B98D-DC46E8B25AFA}"/>
              </a:ext>
            </a:extLst>
          </p:cNvPr>
          <p:cNvSpPr/>
          <p:nvPr/>
        </p:nvSpPr>
        <p:spPr>
          <a:xfrm rot="14462254">
            <a:off x="1187217" y="3361000"/>
            <a:ext cx="240726" cy="1130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207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99F7A3-50D4-9742-BE60-A39EE0E0A35E}"/>
              </a:ext>
            </a:extLst>
          </p:cNvPr>
          <p:cNvSpPr txBox="1"/>
          <p:nvPr/>
        </p:nvSpPr>
        <p:spPr>
          <a:xfrm>
            <a:off x="3976275" y="408672"/>
            <a:ext cx="3845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5. Footer Component used for my contact feature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B6224E-385C-AB4C-8F0B-28725D38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13" y="355003"/>
            <a:ext cx="2908493" cy="5680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00B04-35C9-9745-AFD6-5173B083F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282" y="2008170"/>
            <a:ext cx="3600956" cy="2934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F0031-B98D-2340-8FB7-C1795A47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33" y="545068"/>
            <a:ext cx="3526024" cy="5120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76BAEC-4A4A-0A4A-A7A6-DA2FE48EFF21}"/>
              </a:ext>
            </a:extLst>
          </p:cNvPr>
          <p:cNvSpPr txBox="1"/>
          <p:nvPr/>
        </p:nvSpPr>
        <p:spPr>
          <a:xfrm>
            <a:off x="4137041" y="5399512"/>
            <a:ext cx="164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Perfectional Contact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E4CC6D84-7DD2-4A4C-AEF1-2D97D8660CE4}"/>
              </a:ext>
            </a:extLst>
          </p:cNvPr>
          <p:cNvSpPr/>
          <p:nvPr/>
        </p:nvSpPr>
        <p:spPr>
          <a:xfrm rot="10800000">
            <a:off x="6429604" y="4521351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E51697-E0AB-2D4F-96E4-EB119E742C46}"/>
              </a:ext>
            </a:extLst>
          </p:cNvPr>
          <p:cNvSpPr/>
          <p:nvPr/>
        </p:nvSpPr>
        <p:spPr>
          <a:xfrm>
            <a:off x="2014589" y="6428849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AU" b="0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E83A7A42-58E1-BF4B-BD0F-ABA9272686CB}"/>
              </a:ext>
            </a:extLst>
          </p:cNvPr>
          <p:cNvSpPr/>
          <p:nvPr/>
        </p:nvSpPr>
        <p:spPr>
          <a:xfrm rot="11244132">
            <a:off x="2268415" y="5142591"/>
            <a:ext cx="253409" cy="12188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15C1F550-00EC-A842-99D3-34C6D80E4AC9}"/>
              </a:ext>
            </a:extLst>
          </p:cNvPr>
          <p:cNvSpPr/>
          <p:nvPr/>
        </p:nvSpPr>
        <p:spPr>
          <a:xfrm rot="10800000">
            <a:off x="4847977" y="4634413"/>
            <a:ext cx="226503" cy="64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D45E47-8C18-C94B-9DB1-E204EBCFB581}"/>
              </a:ext>
            </a:extLst>
          </p:cNvPr>
          <p:cNvSpPr txBox="1"/>
          <p:nvPr/>
        </p:nvSpPr>
        <p:spPr>
          <a:xfrm>
            <a:off x="6027570" y="5342541"/>
            <a:ext cx="164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81053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CE89E1-1ADF-5B46-85E3-6B0759778364}"/>
              </a:ext>
            </a:extLst>
          </p:cNvPr>
          <p:cNvSpPr txBox="1"/>
          <p:nvPr/>
        </p:nvSpPr>
        <p:spPr>
          <a:xfrm>
            <a:off x="655320" y="1030143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6. Back-to-top Component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33F971B-E205-1D4D-AB78-41C159A22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1" r="-1" b="-1"/>
          <a:stretch/>
        </p:blipFill>
        <p:spPr>
          <a:xfrm>
            <a:off x="4707275" y="412776"/>
            <a:ext cx="5597062" cy="6080099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E504C-4928-B04C-ADF7-212313256200}"/>
              </a:ext>
            </a:extLst>
          </p:cNvPr>
          <p:cNvSpPr txBox="1"/>
          <p:nvPr/>
        </p:nvSpPr>
        <p:spPr>
          <a:xfrm>
            <a:off x="6986135" y="6119507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Back-to-top navigation</a:t>
            </a:r>
          </a:p>
        </p:txBody>
      </p:sp>
    </p:spTree>
    <p:extLst>
      <p:ext uri="{BB962C8B-B14F-4D97-AF65-F5344CB8AC3E}">
        <p14:creationId xmlns:p14="http://schemas.microsoft.com/office/powerpoint/2010/main" val="5440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004A5B-DCD1-C547-9DBF-370B222C2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47" y="878730"/>
            <a:ext cx="2700027" cy="50943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AEDFEB-9D96-CA49-80D4-35B02A0DF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860652"/>
            <a:ext cx="3537345" cy="31305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D54CF2-A6A7-0A40-8F9D-10362C928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865" y="878730"/>
            <a:ext cx="3641375" cy="5201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315491-6A7D-F54F-910F-0A62486318DC}"/>
              </a:ext>
            </a:extLst>
          </p:cNvPr>
          <p:cNvSpPr txBox="1"/>
          <p:nvPr/>
        </p:nvSpPr>
        <p:spPr>
          <a:xfrm>
            <a:off x="1192447" y="298113"/>
            <a:ext cx="59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7EE79CD-F27E-F043-854F-8F01D2DE9B45}"/>
              </a:ext>
            </a:extLst>
          </p:cNvPr>
          <p:cNvSpPr/>
          <p:nvPr/>
        </p:nvSpPr>
        <p:spPr>
          <a:xfrm rot="20527285">
            <a:off x="1588056" y="674746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0E36C9-4960-3F4B-82B4-B13C2E06A695}"/>
              </a:ext>
            </a:extLst>
          </p:cNvPr>
          <p:cNvSpPr txBox="1"/>
          <p:nvPr/>
        </p:nvSpPr>
        <p:spPr>
          <a:xfrm>
            <a:off x="3577385" y="311422"/>
            <a:ext cx="668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7. Article Component used for blog page feature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8D782-38BB-8B48-AAFE-9C39F8BD68CF}"/>
              </a:ext>
            </a:extLst>
          </p:cNvPr>
          <p:cNvSpPr txBox="1"/>
          <p:nvPr/>
        </p:nvSpPr>
        <p:spPr>
          <a:xfrm>
            <a:off x="2318330" y="322278"/>
            <a:ext cx="67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38045-65FE-A946-80AE-80CA5C6A123F}"/>
              </a:ext>
            </a:extLst>
          </p:cNvPr>
          <p:cNvSpPr txBox="1"/>
          <p:nvPr/>
        </p:nvSpPr>
        <p:spPr>
          <a:xfrm>
            <a:off x="266915" y="2670791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A28936FA-7B94-8C42-A04C-8434EA05C390}"/>
              </a:ext>
            </a:extLst>
          </p:cNvPr>
          <p:cNvSpPr/>
          <p:nvPr/>
        </p:nvSpPr>
        <p:spPr>
          <a:xfrm rot="21385290">
            <a:off x="2628581" y="758830"/>
            <a:ext cx="227597" cy="12461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B72D77F-5197-E54E-9985-A078AEEBF05B}"/>
              </a:ext>
            </a:extLst>
          </p:cNvPr>
          <p:cNvSpPr/>
          <p:nvPr/>
        </p:nvSpPr>
        <p:spPr>
          <a:xfrm rot="16200000">
            <a:off x="1495297" y="2299339"/>
            <a:ext cx="210742" cy="1112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8E27C6-085D-AF48-96AF-C59844F29DD8}"/>
              </a:ext>
            </a:extLst>
          </p:cNvPr>
          <p:cNvSpPr txBox="1"/>
          <p:nvPr/>
        </p:nvSpPr>
        <p:spPr>
          <a:xfrm>
            <a:off x="382618" y="3879204"/>
            <a:ext cx="98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Text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8DDEBD64-98D0-E643-A860-7C1D72A8A3A2}"/>
              </a:ext>
            </a:extLst>
          </p:cNvPr>
          <p:cNvSpPr/>
          <p:nvPr/>
        </p:nvSpPr>
        <p:spPr>
          <a:xfrm rot="16200000">
            <a:off x="1323234" y="3722135"/>
            <a:ext cx="210742" cy="726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721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765C4-D38F-DC4F-B42C-5ECDC3E4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5" y="484240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1840CD-F516-024B-8B79-51045A2E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2" y="1660882"/>
            <a:ext cx="4048344" cy="3536236"/>
          </a:xfrm>
        </p:spPr>
        <p:txBody>
          <a:bodyPr>
            <a:normAutofit/>
          </a:bodyPr>
          <a:lstStyle/>
          <a:p>
            <a:pPr lvl="0"/>
            <a:r>
              <a:rPr lang="en-AU" sz="2400" dirty="0">
                <a:sym typeface="Courier New"/>
              </a:rPr>
              <a:t>Decision making process</a:t>
            </a:r>
            <a:endParaRPr lang="en-A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Navigation and Sitemap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Wireframes and components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Development/build process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Feature overview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  <a:p>
            <a:endParaRPr lang="en-US" sz="2200" b="1" dirty="0">
              <a:sym typeface="Wingdings" pitchFamily="2" charset="2"/>
            </a:endParaRPr>
          </a:p>
          <a:p>
            <a:endParaRPr lang="en-US" sz="2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Graphic 6" descr="Palette">
            <a:extLst>
              <a:ext uri="{FF2B5EF4-FFF2-40B4-BE49-F238E27FC236}">
                <a16:creationId xmlns:a16="http://schemas.microsoft.com/office/drawing/2014/main" id="{3BF00638-08CF-49BA-83B1-4C8CDF64B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7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Audience Engagement</a:t>
            </a:r>
          </a:p>
        </p:txBody>
      </p:sp>
    </p:spTree>
    <p:extLst>
      <p:ext uri="{BB962C8B-B14F-4D97-AF65-F5344CB8AC3E}">
        <p14:creationId xmlns:p14="http://schemas.microsoft.com/office/powerpoint/2010/main" val="1816703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968" y="714537"/>
            <a:ext cx="74642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 with Navigation </a:t>
            </a:r>
            <a:br>
              <a:rPr lang="en-AU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1388287" y="5553010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Hamburger 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817869" y="3183439"/>
            <a:ext cx="460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When the width of browser under 800px will switch to hamburger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08B23-4219-E643-95BE-61AC2F46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231" y="2770076"/>
            <a:ext cx="41275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65B6E-573A-0F4B-AF70-345A38C2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42" y="4825259"/>
            <a:ext cx="3873500" cy="508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E7F8D1-A7E2-E844-87A5-4EAB2A8A5861}"/>
              </a:ext>
            </a:extLst>
          </p:cNvPr>
          <p:cNvCxnSpPr>
            <a:cxnSpLocks/>
          </p:cNvCxnSpPr>
          <p:nvPr/>
        </p:nvCxnSpPr>
        <p:spPr>
          <a:xfrm flipH="1" flipV="1">
            <a:off x="3965118" y="2227526"/>
            <a:ext cx="2852751" cy="70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6E668F-39E2-BE42-88AF-4697383C6C39}"/>
              </a:ext>
            </a:extLst>
          </p:cNvPr>
          <p:cNvSpPr txBox="1"/>
          <p:nvPr/>
        </p:nvSpPr>
        <p:spPr>
          <a:xfrm>
            <a:off x="6831724" y="5774131"/>
            <a:ext cx="447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text shows underline when hovered over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46C696-450F-5142-81DC-774052EC65CD}"/>
              </a:ext>
            </a:extLst>
          </p:cNvPr>
          <p:cNvCxnSpPr/>
          <p:nvPr/>
        </p:nvCxnSpPr>
        <p:spPr>
          <a:xfrm flipH="1" flipV="1">
            <a:off x="7704083" y="5265683"/>
            <a:ext cx="788276" cy="508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26CADE-1BB2-7149-A8B3-F1D2CDD2B44A}"/>
              </a:ext>
            </a:extLst>
          </p:cNvPr>
          <p:cNvSpPr txBox="1"/>
          <p:nvPr/>
        </p:nvSpPr>
        <p:spPr>
          <a:xfrm>
            <a:off x="524400" y="663393"/>
            <a:ext cx="257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Transparent background menu list for enhanced design style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CBE317-CCC5-A44E-A089-F207E6D40498}"/>
              </a:ext>
            </a:extLst>
          </p:cNvPr>
          <p:cNvSpPr txBox="1"/>
          <p:nvPr/>
        </p:nvSpPr>
        <p:spPr>
          <a:xfrm>
            <a:off x="7619421" y="2050834"/>
            <a:ext cx="257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Navigation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87A67-1F8E-2A4F-AAC6-6D54C865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421" y="2091193"/>
            <a:ext cx="1892300" cy="3073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4A2F39-BD1B-DC4B-BAEF-DCFBE137B27F}"/>
              </a:ext>
            </a:extLst>
          </p:cNvPr>
          <p:cNvCxnSpPr>
            <a:cxnSpLocks/>
          </p:cNvCxnSpPr>
          <p:nvPr/>
        </p:nvCxnSpPr>
        <p:spPr>
          <a:xfrm>
            <a:off x="1769809" y="1392445"/>
            <a:ext cx="621552" cy="118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13381-29BB-5749-83D8-EE0FD4475FE0}"/>
              </a:ext>
            </a:extLst>
          </p:cNvPr>
          <p:cNvCxnSpPr>
            <a:cxnSpLocks/>
          </p:cNvCxnSpPr>
          <p:nvPr/>
        </p:nvCxnSpPr>
        <p:spPr>
          <a:xfrm flipH="1" flipV="1">
            <a:off x="3310759" y="2837793"/>
            <a:ext cx="4183117" cy="294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98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+mn-lt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58F0C-E809-C64D-897B-1BC22A9C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921" y="2324014"/>
            <a:ext cx="1244600" cy="152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22275E-560B-0E41-8D76-4F30415161BA}"/>
              </a:ext>
            </a:extLst>
          </p:cNvPr>
          <p:cNvSpPr txBox="1"/>
          <p:nvPr/>
        </p:nvSpPr>
        <p:spPr>
          <a:xfrm>
            <a:off x="2619855" y="1927072"/>
            <a:ext cx="223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Contact 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149064" y="1993543"/>
            <a:ext cx="348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tx2"/>
                </a:solidFill>
              </a:rPr>
              <a:t>Back-to-top navigation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750EAE-8BE8-3C46-AF23-E2EF7A9576A3}"/>
              </a:ext>
            </a:extLst>
          </p:cNvPr>
          <p:cNvSpPr txBox="1"/>
          <p:nvPr/>
        </p:nvSpPr>
        <p:spPr>
          <a:xfrm>
            <a:off x="1450428" y="4574655"/>
            <a:ext cx="4428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Hover over the contact icon to zoom in and out which increases the interaction with the user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73E2E-0F2A-494A-A5DC-78C6C7500833}"/>
              </a:ext>
            </a:extLst>
          </p:cNvPr>
          <p:cNvSpPr txBox="1"/>
          <p:nvPr/>
        </p:nvSpPr>
        <p:spPr>
          <a:xfrm>
            <a:off x="7273755" y="3992102"/>
            <a:ext cx="3132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Takes the user back to the top of the page at any time in any section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50C2B2-6584-494E-8FBC-775CAAB33F94}"/>
              </a:ext>
            </a:extLst>
          </p:cNvPr>
          <p:cNvCxnSpPr>
            <a:cxnSpLocks/>
          </p:cNvCxnSpPr>
          <p:nvPr/>
        </p:nvCxnSpPr>
        <p:spPr>
          <a:xfrm flipV="1">
            <a:off x="2921876" y="3732715"/>
            <a:ext cx="309697" cy="84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997C4D1-F465-1D44-B4F3-B614DB5E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786" y="2585166"/>
            <a:ext cx="4318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1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795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6799530" y="2206591"/>
            <a:ext cx="3882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ea typeface="Courier New"/>
                <a:cs typeface="Arial" panose="020B0604020202020204" pitchFamily="34" charset="0"/>
                <a:sym typeface="Courier New"/>
              </a:rPr>
              <a:t>Hover over zoom / scale up effect on blog images to draw the user’s attention to the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819F3-8ED5-4147-9D5A-AED4CE2B29AE}"/>
              </a:ext>
            </a:extLst>
          </p:cNvPr>
          <p:cNvSpPr txBox="1"/>
          <p:nvPr/>
        </p:nvSpPr>
        <p:spPr>
          <a:xfrm>
            <a:off x="7006655" y="4322841"/>
            <a:ext cx="38829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View more and title will link to the corresponding blog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cs typeface="Arial" panose="020B0604020202020204" pitchFamily="34" charset="0"/>
              <a:sym typeface="Courier New"/>
            </a:endParaRPr>
          </a:p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cs typeface="Arial" panose="020B0604020202020204" pitchFamily="34" charset="0"/>
                <a:sym typeface="Courier New"/>
              </a:rPr>
              <a:t>Hover over will show underline as an invitation for the user the interact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338CD-22D6-8340-86BE-C806E515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8" y="1922942"/>
            <a:ext cx="5290017" cy="42164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286CBB-9B4F-634C-A526-7C266C88E7D9}"/>
              </a:ext>
            </a:extLst>
          </p:cNvPr>
          <p:cNvCxnSpPr>
            <a:cxnSpLocks/>
          </p:cNvCxnSpPr>
          <p:nvPr/>
        </p:nvCxnSpPr>
        <p:spPr>
          <a:xfrm flipH="1">
            <a:off x="3298198" y="2644170"/>
            <a:ext cx="3270768" cy="38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881FA8-4A9D-314A-8ECD-0825540BC024}"/>
              </a:ext>
            </a:extLst>
          </p:cNvPr>
          <p:cNvCxnSpPr>
            <a:cxnSpLocks/>
          </p:cNvCxnSpPr>
          <p:nvPr/>
        </p:nvCxnSpPr>
        <p:spPr>
          <a:xfrm flipH="1" flipV="1">
            <a:off x="3409636" y="4556065"/>
            <a:ext cx="3597019" cy="80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349F3E-87F9-5049-B503-B5112CDBBF6F}"/>
              </a:ext>
            </a:extLst>
          </p:cNvPr>
          <p:cNvCxnSpPr/>
          <p:nvPr/>
        </p:nvCxnSpPr>
        <p:spPr>
          <a:xfrm flipH="1" flipV="1">
            <a:off x="4750676" y="4204138"/>
            <a:ext cx="2234463" cy="266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6AC4B7-BD2A-5147-A005-F153CB83DDC8}"/>
              </a:ext>
            </a:extLst>
          </p:cNvPr>
          <p:cNvCxnSpPr>
            <a:cxnSpLocks/>
          </p:cNvCxnSpPr>
          <p:nvPr/>
        </p:nvCxnSpPr>
        <p:spPr>
          <a:xfrm flipH="1">
            <a:off x="3584028" y="4556065"/>
            <a:ext cx="3422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731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Development and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317905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D234-605E-7144-8839-A93A5992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/ Build process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5A370-3FDC-3041-B554-18ACDFE04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847" y="1373731"/>
            <a:ext cx="5178975" cy="2369429"/>
          </a:xfrm>
        </p:spPr>
        <p:txBody>
          <a:bodyPr/>
          <a:lstStyle/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Challenges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Achieving the correct layout and alignment</a:t>
            </a:r>
          </a:p>
          <a:p>
            <a:pPr lvl="2"/>
            <a:r>
              <a:rPr lang="en-AU" dirty="0"/>
              <a:t>Fragile CSS and unexpected impact of changes</a:t>
            </a:r>
          </a:p>
          <a:p>
            <a:pPr lvl="2"/>
            <a:r>
              <a:rPr lang="en-AU" dirty="0"/>
              <a:t>Using JavaScript to create hamburger menu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6BFDBC-2ECB-3D42-B3E6-D049C31075BE}"/>
              </a:ext>
            </a:extLst>
          </p:cNvPr>
          <p:cNvSpPr txBox="1">
            <a:spLocks/>
          </p:cNvSpPr>
          <p:nvPr/>
        </p:nvSpPr>
        <p:spPr>
          <a:xfrm>
            <a:off x="6725822" y="1373731"/>
            <a:ext cx="4627978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Issues</a:t>
            </a:r>
          </a:p>
          <a:p>
            <a:pPr lvl="2"/>
            <a:r>
              <a:rPr lang="en-AU" dirty="0"/>
              <a:t>Image animations overlapping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EA13CF-587C-3941-B8BF-7F317BC4B979}"/>
              </a:ext>
            </a:extLst>
          </p:cNvPr>
          <p:cNvSpPr txBox="1">
            <a:spLocks/>
          </p:cNvSpPr>
          <p:nvPr/>
        </p:nvSpPr>
        <p:spPr>
          <a:xfrm>
            <a:off x="1846237" y="4140597"/>
            <a:ext cx="7539501" cy="23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Favourite parts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AU" dirty="0"/>
              <a:t>The back to top nav button brings users back to the top of the page</a:t>
            </a:r>
          </a:p>
          <a:p>
            <a:pPr lvl="2"/>
            <a:r>
              <a:rPr lang="en-AU" dirty="0"/>
              <a:t>Responsive: When the screen size is below 800px, the text navigation bar will automatically become a hamburger menu </a:t>
            </a:r>
          </a:p>
          <a:p>
            <a:pPr lvl="2"/>
            <a:r>
              <a:rPr lang="en-AU" dirty="0"/>
              <a:t>Animation of the contact-icons, images and titles</a:t>
            </a:r>
          </a:p>
        </p:txBody>
      </p:sp>
    </p:spTree>
    <p:extLst>
      <p:ext uri="{BB962C8B-B14F-4D97-AF65-F5344CB8AC3E}">
        <p14:creationId xmlns:p14="http://schemas.microsoft.com/office/powerpoint/2010/main" val="3001676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7315-A385-194C-9014-1E2FD17D2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07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AU" sz="8000" dirty="0"/>
              <a:t>Website overview</a:t>
            </a:r>
            <a:br>
              <a:rPr lang="en-AU" sz="8000" dirty="0"/>
            </a:br>
            <a:r>
              <a:rPr lang="en-AU" sz="8000" dirty="0"/>
              <a:t>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192977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3326B0-62ED-AE47-973D-5B3E50A4277E}"/>
              </a:ext>
            </a:extLst>
          </p:cNvPr>
          <p:cNvSpPr txBox="1"/>
          <p:nvPr/>
        </p:nvSpPr>
        <p:spPr>
          <a:xfrm>
            <a:off x="446585" y="127932"/>
            <a:ext cx="692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E23AB-2691-C040-A6EC-A2F0C85D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09" y="346196"/>
            <a:ext cx="4289210" cy="5819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64EE6F-6D1D-0843-9752-BF4D5C6CC8EC}"/>
              </a:ext>
            </a:extLst>
          </p:cNvPr>
          <p:cNvSpPr txBox="1"/>
          <p:nvPr/>
        </p:nvSpPr>
        <p:spPr>
          <a:xfrm>
            <a:off x="201322" y="3771755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Main Image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0578D-0A67-3D40-B37D-37DE8B5B2246}"/>
              </a:ext>
            </a:extLst>
          </p:cNvPr>
          <p:cNvSpPr txBox="1"/>
          <p:nvPr/>
        </p:nvSpPr>
        <p:spPr>
          <a:xfrm>
            <a:off x="2485841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About me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ED9A1-360C-5149-8F9A-B90FBB5CB9A1}"/>
              </a:ext>
            </a:extLst>
          </p:cNvPr>
          <p:cNvSpPr txBox="1"/>
          <p:nvPr/>
        </p:nvSpPr>
        <p:spPr>
          <a:xfrm>
            <a:off x="5236727" y="6222237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Back to top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094A5-8F45-8B4D-8D0B-CD20B1B3EF03}"/>
              </a:ext>
            </a:extLst>
          </p:cNvPr>
          <p:cNvSpPr txBox="1"/>
          <p:nvPr/>
        </p:nvSpPr>
        <p:spPr>
          <a:xfrm>
            <a:off x="520407" y="6322504"/>
            <a:ext cx="171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84CF8C-93D9-A24B-81DE-59CA1AD3927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92760" y="466486"/>
            <a:ext cx="346174" cy="10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F9060-556E-7D47-A25F-DFE3981272FE}"/>
              </a:ext>
            </a:extLst>
          </p:cNvPr>
          <p:cNvCxnSpPr/>
          <p:nvPr/>
        </p:nvCxnSpPr>
        <p:spPr>
          <a:xfrm flipV="1">
            <a:off x="703423" y="5433848"/>
            <a:ext cx="599860" cy="88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CE8480-A8BA-0744-BFAE-125EA5CCC980}"/>
              </a:ext>
            </a:extLst>
          </p:cNvPr>
          <p:cNvCxnSpPr/>
          <p:nvPr/>
        </p:nvCxnSpPr>
        <p:spPr>
          <a:xfrm flipV="1">
            <a:off x="2974428" y="5749563"/>
            <a:ext cx="80024" cy="64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2B0FDF-8611-6648-B976-14B015283200}"/>
              </a:ext>
            </a:extLst>
          </p:cNvPr>
          <p:cNvCxnSpPr/>
          <p:nvPr/>
        </p:nvCxnSpPr>
        <p:spPr>
          <a:xfrm flipH="1" flipV="1">
            <a:off x="5551294" y="5923049"/>
            <a:ext cx="306163" cy="24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C44856-2BC5-314B-A231-C7B56C990561}"/>
              </a:ext>
            </a:extLst>
          </p:cNvPr>
          <p:cNvCxnSpPr/>
          <p:nvPr/>
        </p:nvCxnSpPr>
        <p:spPr>
          <a:xfrm flipV="1">
            <a:off x="703423" y="3132083"/>
            <a:ext cx="676256" cy="557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C33C534-AD1D-3A40-9207-E5286160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283" y="473231"/>
            <a:ext cx="43732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0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D4067-F86C-0844-A0DF-DD0202BD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333" y="296420"/>
            <a:ext cx="4668329" cy="5985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F8A82-BAEA-CD4B-B6A1-67EBAA8E4F92}"/>
              </a:ext>
            </a:extLst>
          </p:cNvPr>
          <p:cNvSpPr txBox="1"/>
          <p:nvPr/>
        </p:nvSpPr>
        <p:spPr>
          <a:xfrm>
            <a:off x="462456" y="458801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49ECF-51DF-5F49-9A86-9C327BCB4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76" y="643467"/>
            <a:ext cx="4303648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BA76B-DA37-C64A-AB06-0646CFEC0275}"/>
              </a:ext>
            </a:extLst>
          </p:cNvPr>
          <p:cNvSpPr txBox="1"/>
          <p:nvPr/>
        </p:nvSpPr>
        <p:spPr>
          <a:xfrm>
            <a:off x="4845269" y="1183149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DED40-A9BE-DD4A-A64C-893BBD3C7CD1}"/>
              </a:ext>
            </a:extLst>
          </p:cNvPr>
          <p:cNvSpPr txBox="1"/>
          <p:nvPr/>
        </p:nvSpPr>
        <p:spPr>
          <a:xfrm>
            <a:off x="5255129" y="621453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202F80-3549-1844-AF62-3EAD93274B9C}"/>
              </a:ext>
            </a:extLst>
          </p:cNvPr>
          <p:cNvCxnSpPr>
            <a:stCxn id="9" idx="3"/>
          </p:cNvCxnSpPr>
          <p:nvPr/>
        </p:nvCxnSpPr>
        <p:spPr>
          <a:xfrm flipV="1">
            <a:off x="6116145" y="6214533"/>
            <a:ext cx="65251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0BF8C0-48D8-C84F-85F3-614AC5A73F00}"/>
              </a:ext>
            </a:extLst>
          </p:cNvPr>
          <p:cNvCxnSpPr/>
          <p:nvPr/>
        </p:nvCxnSpPr>
        <p:spPr>
          <a:xfrm>
            <a:off x="851338" y="828133"/>
            <a:ext cx="286138" cy="21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3277DE-9AA8-CA40-9322-76D9FA44E61A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307593" y="1040524"/>
            <a:ext cx="537676" cy="327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F495C2-51E7-7A42-9779-258AC3F9FB87}"/>
              </a:ext>
            </a:extLst>
          </p:cNvPr>
          <p:cNvSpPr txBox="1"/>
          <p:nvPr/>
        </p:nvSpPr>
        <p:spPr>
          <a:xfrm>
            <a:off x="3812535" y="1376787"/>
            <a:ext cx="384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View more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7BE1AB-8B50-394C-B1E7-D3FB4B1635B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289300" y="1204169"/>
            <a:ext cx="523235" cy="35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B941A-5080-4F4E-A16D-E9A5CF56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191" y="5293672"/>
            <a:ext cx="3363259" cy="1153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C6AAD-6A12-8249-9D30-A471AEFFC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50" y="575441"/>
            <a:ext cx="4218304" cy="5707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20494-B372-AB45-B765-0A209D84C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82" y="410343"/>
            <a:ext cx="4375807" cy="4711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10FF97-F048-3245-9A77-DF6D4563AC6D}"/>
              </a:ext>
            </a:extLst>
          </p:cNvPr>
          <p:cNvSpPr txBox="1"/>
          <p:nvPr/>
        </p:nvSpPr>
        <p:spPr>
          <a:xfrm>
            <a:off x="4463394" y="70946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Navigation bar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BDAA9-46E2-2D49-8A9D-74BC9EFE304F}"/>
              </a:ext>
            </a:extLst>
          </p:cNvPr>
          <p:cNvSpPr txBox="1"/>
          <p:nvPr/>
        </p:nvSpPr>
        <p:spPr>
          <a:xfrm>
            <a:off x="5145950" y="169857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Image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F4D87-40DA-804D-B441-F66B49177784}"/>
              </a:ext>
            </a:extLst>
          </p:cNvPr>
          <p:cNvSpPr txBox="1"/>
          <p:nvPr/>
        </p:nvSpPr>
        <p:spPr>
          <a:xfrm>
            <a:off x="5166971" y="3842688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Title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5E7990-3E3D-B34A-9260-ABF3A6E52507}"/>
              </a:ext>
            </a:extLst>
          </p:cNvPr>
          <p:cNvSpPr txBox="1"/>
          <p:nvPr/>
        </p:nvSpPr>
        <p:spPr>
          <a:xfrm>
            <a:off x="5166971" y="4925253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Article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D9A58-3F50-2F4A-ABA2-46B4870FF0DF}"/>
              </a:ext>
            </a:extLst>
          </p:cNvPr>
          <p:cNvSpPr txBox="1"/>
          <p:nvPr/>
        </p:nvSpPr>
        <p:spPr>
          <a:xfrm>
            <a:off x="384762" y="227130"/>
            <a:ext cx="190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Logo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0FCBCD-AF6A-D74C-BC48-AA50446DCDC6}"/>
              </a:ext>
            </a:extLst>
          </p:cNvPr>
          <p:cNvCxnSpPr/>
          <p:nvPr/>
        </p:nvCxnSpPr>
        <p:spPr>
          <a:xfrm>
            <a:off x="609600" y="596462"/>
            <a:ext cx="165950" cy="14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6591D4-7AB3-B949-85FD-16E9967F1CCD}"/>
              </a:ext>
            </a:extLst>
          </p:cNvPr>
          <p:cNvCxnSpPr>
            <a:stCxn id="13" idx="1"/>
          </p:cNvCxnSpPr>
          <p:nvPr/>
        </p:nvCxnSpPr>
        <p:spPr>
          <a:xfrm flipH="1">
            <a:off x="4309241" y="1883244"/>
            <a:ext cx="836709" cy="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2EBC07-6307-AF42-9092-5B0368BC97C5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142593" y="3920359"/>
            <a:ext cx="2024378" cy="10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CE27D5-C678-8141-B48D-5C1F8C437395}"/>
              </a:ext>
            </a:extLst>
          </p:cNvPr>
          <p:cNvCxnSpPr>
            <a:stCxn id="15" idx="1"/>
          </p:cNvCxnSpPr>
          <p:nvPr/>
        </p:nvCxnSpPr>
        <p:spPr>
          <a:xfrm flipH="1">
            <a:off x="4424855" y="5109919"/>
            <a:ext cx="742116" cy="49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BEADD0-9175-D04E-BEC2-A2C7845280F8}"/>
              </a:ext>
            </a:extLst>
          </p:cNvPr>
          <p:cNvCxnSpPr>
            <a:cxnSpLocks/>
          </p:cNvCxnSpPr>
          <p:nvPr/>
        </p:nvCxnSpPr>
        <p:spPr>
          <a:xfrm flipH="1">
            <a:off x="4993854" y="474647"/>
            <a:ext cx="277134" cy="271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1D947D-75D1-4B49-8AD4-6E3AA8025235}"/>
              </a:ext>
            </a:extLst>
          </p:cNvPr>
          <p:cNvCxnSpPr>
            <a:cxnSpLocks/>
          </p:cNvCxnSpPr>
          <p:nvPr/>
        </p:nvCxnSpPr>
        <p:spPr>
          <a:xfrm>
            <a:off x="6096000" y="283045"/>
            <a:ext cx="2827283" cy="12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B513C24-2887-4744-8E6A-0A6A86BFDCF9}"/>
              </a:ext>
            </a:extLst>
          </p:cNvPr>
          <p:cNvSpPr txBox="1"/>
          <p:nvPr/>
        </p:nvSpPr>
        <p:spPr>
          <a:xfrm>
            <a:off x="6669950" y="5944756"/>
            <a:ext cx="86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Footer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603690-FCB6-6F4E-BE7B-3851B8DDE283}"/>
              </a:ext>
            </a:extLst>
          </p:cNvPr>
          <p:cNvCxnSpPr>
            <a:stCxn id="31" idx="3"/>
          </p:cNvCxnSpPr>
          <p:nvPr/>
        </p:nvCxnSpPr>
        <p:spPr>
          <a:xfrm>
            <a:off x="7530966" y="6129422"/>
            <a:ext cx="604041" cy="4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61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4D3D-3134-C647-BCA1-4A3994BA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8000" dirty="0"/>
              <a:t>Decision making process</a:t>
            </a:r>
          </a:p>
        </p:txBody>
      </p:sp>
    </p:spTree>
    <p:extLst>
      <p:ext uri="{BB962C8B-B14F-4D97-AF65-F5344CB8AC3E}">
        <p14:creationId xmlns:p14="http://schemas.microsoft.com/office/powerpoint/2010/main" val="268661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EFAFE-30D8-8742-94E0-5F0DF6E3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580" y="2929280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24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DF0D8-ECA7-9E44-97EF-F074B39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2" y="53610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 Engagement</a:t>
            </a:r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03B2-ECC8-1648-B0F2-B9FA9921F70D}"/>
              </a:ext>
            </a:extLst>
          </p:cNvPr>
          <p:cNvSpPr txBox="1"/>
          <p:nvPr/>
        </p:nvSpPr>
        <p:spPr>
          <a:xfrm>
            <a:off x="7520437" y="4358806"/>
            <a:ext cx="3206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large heading separates each section, allowing users to quickly find the section of interest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9D41D-8574-AA46-9981-3A91C2156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72" y="1537977"/>
            <a:ext cx="4366810" cy="49133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7FD4A-5915-9246-9061-7380D1805B9F}"/>
              </a:ext>
            </a:extLst>
          </p:cNvPr>
          <p:cNvCxnSpPr>
            <a:cxnSpLocks/>
          </p:cNvCxnSpPr>
          <p:nvPr/>
        </p:nvCxnSpPr>
        <p:spPr>
          <a:xfrm flipH="1" flipV="1">
            <a:off x="1617222" y="3911997"/>
            <a:ext cx="5760324" cy="103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4F3F33-F47A-F242-A589-0DFBE6191F7A}"/>
              </a:ext>
            </a:extLst>
          </p:cNvPr>
          <p:cNvCxnSpPr>
            <a:cxnSpLocks/>
          </p:cNvCxnSpPr>
          <p:nvPr/>
        </p:nvCxnSpPr>
        <p:spPr>
          <a:xfrm flipH="1" flipV="1">
            <a:off x="5278582" y="4946073"/>
            <a:ext cx="2098964" cy="14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1AA4D0-EA10-4A49-8DEE-077E755D1B38}"/>
              </a:ext>
            </a:extLst>
          </p:cNvPr>
          <p:cNvSpPr txBox="1"/>
          <p:nvPr/>
        </p:nvSpPr>
        <p:spPr>
          <a:xfrm>
            <a:off x="7377546" y="1577902"/>
            <a:ext cx="355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title displays animations when browsing, draws the user's attention</a:t>
            </a:r>
            <a:endParaRPr lang="en-AU" dirty="0">
              <a:solidFill>
                <a:schemeClr val="accent1">
                  <a:lumMod val="60000"/>
                  <a:lumOff val="40000"/>
                </a:schemeClr>
              </a:solidFill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2AA6B7-080E-5E44-B88E-F6A95D2FD1BF}"/>
              </a:ext>
            </a:extLst>
          </p:cNvPr>
          <p:cNvCxnSpPr/>
          <p:nvPr/>
        </p:nvCxnSpPr>
        <p:spPr>
          <a:xfrm flipH="1">
            <a:off x="1444336" y="1861667"/>
            <a:ext cx="5621482" cy="69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4E9132-5C49-0147-85B6-AD142999F8FA}"/>
              </a:ext>
            </a:extLst>
          </p:cNvPr>
          <p:cNvCxnSpPr/>
          <p:nvPr/>
        </p:nvCxnSpPr>
        <p:spPr>
          <a:xfrm flipH="1">
            <a:off x="4814455" y="2175902"/>
            <a:ext cx="2407227" cy="246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80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447" y="3248617"/>
            <a:ext cx="4450286" cy="14261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ym typeface="Courier New"/>
              </a:rPr>
              <a:t>Inspirations</a:t>
            </a:r>
            <a:endParaRPr lang="en-US" sz="6000" b="1" kern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7FE9F-423A-324B-B07D-9858D5767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6" r="-1" b="-1"/>
          <a:stretch/>
        </p:blipFill>
        <p:spPr>
          <a:xfrm>
            <a:off x="5355120" y="1519571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6" name="Picture 5" descr="A hand pointing at a screen&#10;&#10;Description automatically generated with low confidence">
            <a:extLst>
              <a:ext uri="{FF2B5EF4-FFF2-40B4-BE49-F238E27FC236}">
                <a16:creationId xmlns:a16="http://schemas.microsoft.com/office/drawing/2014/main" id="{569BB844-7829-B146-8722-4D7663BB1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02" r="-1" b="10760"/>
          <a:stretch/>
        </p:blipFill>
        <p:spPr>
          <a:xfrm>
            <a:off x="20" y="1"/>
            <a:ext cx="6770047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AC6399-6DAC-F94B-9E97-481C26FEE1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7" r="-2" b="-2"/>
          <a:stretch/>
        </p:blipFill>
        <p:spPr>
          <a:xfrm>
            <a:off x="20" y="2619612"/>
            <a:ext cx="7498453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A9B036-2E0E-D046-80B7-BB6D9BD0646D}"/>
              </a:ext>
            </a:extLst>
          </p:cNvPr>
          <p:cNvSpPr txBox="1">
            <a:spLocks/>
          </p:cNvSpPr>
          <p:nvPr/>
        </p:nvSpPr>
        <p:spPr>
          <a:xfrm>
            <a:off x="7376581" y="4335971"/>
            <a:ext cx="4450286" cy="1426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Courier New"/>
              </a:rPr>
              <a:t>Minimalist white space style</a:t>
            </a:r>
          </a:p>
          <a:p>
            <a:endParaRPr lang="en-US" sz="2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3ECCD2-94E0-E74D-9977-BE34F6D660A1}"/>
              </a:ext>
            </a:extLst>
          </p:cNvPr>
          <p:cNvSpPr txBox="1">
            <a:spLocks/>
          </p:cNvSpPr>
          <p:nvPr/>
        </p:nvSpPr>
        <p:spPr>
          <a:xfrm>
            <a:off x="7376581" y="4908995"/>
            <a:ext cx="4450286" cy="1426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Courier New"/>
              </a:rPr>
              <a:t>Blank art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3763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4DCDEA-60EE-4FBF-B515-F83D82F96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CBC9F42-511C-0040-9E34-A6A6BD337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3" r="1" b="2773"/>
          <a:stretch/>
        </p:blipFill>
        <p:spPr>
          <a:xfrm>
            <a:off x="4426854" y="3342682"/>
            <a:ext cx="7765144" cy="3428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0FD0F7-76F7-894F-B94E-4952C1F17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78" r="1" b="28719"/>
          <a:stretch/>
        </p:blipFill>
        <p:spPr>
          <a:xfrm>
            <a:off x="4426858" y="116955"/>
            <a:ext cx="7765146" cy="3434400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8" y="24726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b="1" dirty="0"/>
              <a:t>Decisions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A2C2AC-64D9-1B47-8815-A36A1D48D1AD}"/>
              </a:ext>
            </a:extLst>
          </p:cNvPr>
          <p:cNvSpPr txBox="1">
            <a:spLocks/>
          </p:cNvSpPr>
          <p:nvPr/>
        </p:nvSpPr>
        <p:spPr>
          <a:xfrm>
            <a:off x="1309698" y="337404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Simple page design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5972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50946-8E6C-7C44-AA93-BA6635D52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8" r="11918" b="2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866" y="3877253"/>
            <a:ext cx="5505814" cy="169040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Design Aesthetic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</a:b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6A7E-B7DF-A64D-ABF4-2B59CD14C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r="2449" b="-3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FB75EDC-6F95-8048-BF98-73EAC76BC230}"/>
              </a:ext>
            </a:extLst>
          </p:cNvPr>
          <p:cNvSpPr txBox="1">
            <a:spLocks/>
          </p:cNvSpPr>
          <p:nvPr/>
        </p:nvSpPr>
        <p:spPr>
          <a:xfrm>
            <a:off x="6928866" y="4722457"/>
            <a:ext cx="5505814" cy="16904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itchFamily="2" charset="2"/>
              </a:rPr>
              <a:t>Varying text and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itchFamily="2" charset="2"/>
              </a:rPr>
              <a:t>Complimentary colors</a:t>
            </a:r>
          </a:p>
          <a:p>
            <a:r>
              <a:rPr lang="en-US" sz="2800" b="1" dirty="0">
                <a:sym typeface="Wingdings" pitchFamily="2" charset="2"/>
              </a:rPr>
              <a:t> </a:t>
            </a:r>
            <a:br>
              <a:rPr lang="en-US" dirty="0">
                <a:sym typeface="Wingdings" pitchFamily="2" charset="2"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022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2C163-760E-D94D-AD16-E3EA5FB58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0" r="27876" b="2"/>
          <a:stretch/>
        </p:blipFill>
        <p:spPr>
          <a:xfrm>
            <a:off x="1139825" y="1844675"/>
            <a:ext cx="3946525" cy="4449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BA45E9-158B-6F49-BFCF-4DC7DAD52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613" y="1844675"/>
            <a:ext cx="5895975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3026F-BCBB-8544-913C-CF0E9D37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2514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Process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0B148C-2EEA-D24C-A041-F1283D00BF2E}"/>
              </a:ext>
            </a:extLst>
          </p:cNvPr>
          <p:cNvSpPr txBox="1">
            <a:spLocks/>
          </p:cNvSpPr>
          <p:nvPr/>
        </p:nvSpPr>
        <p:spPr>
          <a:xfrm>
            <a:off x="3729704" y="184805"/>
            <a:ext cx="8745792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ym typeface="Wingdings" pitchFamily="2" charset="2"/>
              </a:rPr>
              <a:t>Balsamiq  HTML and CSS  Styles  Functionality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041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339C-829D-4D4B-BE68-94885F01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60" y="539448"/>
            <a:ext cx="4368647" cy="1135737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D7BB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Palette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5279B01-D34D-4817-9D04-A303C663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827" y="1961745"/>
            <a:ext cx="4173080" cy="4574521"/>
          </a:xfrm>
        </p:spPr>
        <p:txBody>
          <a:bodyPr>
            <a:normAutofit/>
          </a:bodyPr>
          <a:lstStyle/>
          <a:p>
            <a:r>
              <a:rPr lang="en-US" sz="2000" dirty="0"/>
              <a:t>Light grey</a:t>
            </a:r>
          </a:p>
          <a:p>
            <a:pPr lvl="1"/>
            <a:r>
              <a:rPr lang="en-US" sz="1600" dirty="0"/>
              <a:t>Formal</a:t>
            </a:r>
          </a:p>
          <a:p>
            <a:pPr lvl="1"/>
            <a:r>
              <a:rPr lang="en-US" sz="1600" dirty="0"/>
              <a:t>Professional</a:t>
            </a:r>
          </a:p>
          <a:p>
            <a:r>
              <a:rPr lang="en-US" sz="2000" dirty="0"/>
              <a:t>Light pink</a:t>
            </a:r>
          </a:p>
          <a:p>
            <a:pPr lvl="1"/>
            <a:r>
              <a:rPr lang="en-AU" sz="1600" dirty="0"/>
              <a:t>Feminine </a:t>
            </a:r>
            <a:r>
              <a:rPr lang="en-US" sz="1600" dirty="0"/>
              <a:t>characteristics</a:t>
            </a:r>
          </a:p>
          <a:p>
            <a:pPr lvl="1"/>
            <a:r>
              <a:rPr lang="en-US" sz="1600" dirty="0"/>
              <a:t>Delicate</a:t>
            </a:r>
            <a:r>
              <a:rPr lang="zh-CN" altLang="en-US" sz="1600" dirty="0"/>
              <a:t> </a:t>
            </a:r>
            <a:endParaRPr lang="en-AU" altLang="zh-CN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AA39030-8214-8C42-80A6-0EED25DA4E86}"/>
              </a:ext>
            </a:extLst>
          </p:cNvPr>
          <p:cNvSpPr/>
          <p:nvPr/>
        </p:nvSpPr>
        <p:spPr>
          <a:xfrm>
            <a:off x="2823400" y="4261452"/>
            <a:ext cx="563525" cy="520995"/>
          </a:xfrm>
          <a:prstGeom prst="downArrow">
            <a:avLst/>
          </a:prstGeom>
          <a:solidFill>
            <a:srgbClr val="D7BBC9"/>
          </a:solidFill>
          <a:ln>
            <a:solidFill>
              <a:srgbClr val="D7BB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B49F9-FCF5-E643-B400-C90E9EA61FD7}"/>
              </a:ext>
            </a:extLst>
          </p:cNvPr>
          <p:cNvSpPr txBox="1"/>
          <p:nvPr/>
        </p:nvSpPr>
        <p:spPr>
          <a:xfrm>
            <a:off x="1428932" y="5069007"/>
            <a:ext cx="3749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Pace and Quiet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Reflect the delicacy of women without losing</a:t>
            </a:r>
            <a:r>
              <a:rPr lang="zh-CN" altLang="en-US"/>
              <a:t> </a:t>
            </a:r>
            <a:r>
              <a:rPr lang="en-AU" dirty="0"/>
              <a:t>professionalism</a:t>
            </a:r>
            <a:endParaRPr lang="en-US" dirty="0"/>
          </a:p>
        </p:txBody>
      </p:sp>
      <p:pic>
        <p:nvPicPr>
          <p:cNvPr id="9" name="Content Placeholder 8" descr="Text, icon&#10;&#10;Description automatically generated">
            <a:extLst>
              <a:ext uri="{FF2B5EF4-FFF2-40B4-BE49-F238E27FC236}">
                <a16:creationId xmlns:a16="http://schemas.microsoft.com/office/drawing/2014/main" id="{E43F1B9E-870B-1149-9426-426B108E9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93" y="4781867"/>
            <a:ext cx="4016199" cy="1754399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D94354A-C610-D04B-8DC0-A1151F241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97" y="321734"/>
            <a:ext cx="4143949" cy="40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9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B3D1CD-AA7E-42B7-A45C-891DB95B41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52304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885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7165</TotalTime>
  <Words>2078</Words>
  <Application>Microsoft Macintosh PowerPoint</Application>
  <PresentationFormat>Widescreen</PresentationFormat>
  <Paragraphs>306</Paragraphs>
  <Slides>31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Portfolio </vt:lpstr>
      <vt:lpstr>AGENDA</vt:lpstr>
      <vt:lpstr>Decision making process</vt:lpstr>
      <vt:lpstr>Inspirations</vt:lpstr>
      <vt:lpstr>Decisions</vt:lpstr>
      <vt:lpstr>Design Aesthetic   </vt:lpstr>
      <vt:lpstr>Process</vt:lpstr>
      <vt:lpstr>Color Palette</vt:lpstr>
      <vt:lpstr>PowerPoint Presentation</vt:lpstr>
      <vt:lpstr>Navigation and Sitemap </vt:lpstr>
      <vt:lpstr>PowerPoint Presentation</vt:lpstr>
      <vt:lpstr>Wireframes, components and site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Audience Engagement</vt:lpstr>
      <vt:lpstr>Audience Engagement with Navigation  </vt:lpstr>
      <vt:lpstr>Audience Engagement </vt:lpstr>
      <vt:lpstr>Audience Engagement </vt:lpstr>
      <vt:lpstr>Development and build process</vt:lpstr>
      <vt:lpstr>Development / Build process </vt:lpstr>
      <vt:lpstr>Website overview (if time permits)</vt:lpstr>
      <vt:lpstr>PowerPoint Presentation</vt:lpstr>
      <vt:lpstr>PowerPoint Presentation</vt:lpstr>
      <vt:lpstr>PowerPoint Presentation</vt:lpstr>
      <vt:lpstr>PowerPoint Presentation</vt:lpstr>
      <vt:lpstr>Audience Engagement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 Zhang</dc:creator>
  <cp:lastModifiedBy>su Zhang</cp:lastModifiedBy>
  <cp:revision>149</cp:revision>
  <dcterms:created xsi:type="dcterms:W3CDTF">2022-03-03T03:56:53Z</dcterms:created>
  <dcterms:modified xsi:type="dcterms:W3CDTF">2022-03-15T00:24:47Z</dcterms:modified>
</cp:coreProperties>
</file>